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5" r:id="rId8"/>
    <p:sldId id="264" r:id="rId9"/>
    <p:sldId id="263" r:id="rId10"/>
    <p:sldId id="266" r:id="rId11"/>
    <p:sldId id="267" r:id="rId12"/>
    <p:sldId id="272" r:id="rId13"/>
    <p:sldId id="273" r:id="rId14"/>
    <p:sldId id="268" r:id="rId15"/>
    <p:sldId id="274" r:id="rId16"/>
    <p:sldId id="271" r:id="rId17"/>
    <p:sldId id="2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3AA3F-3904-4E7B-A7E9-F1FC16F1B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50F0BB-4171-48E1-A8CE-87433ED40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362C7-3D99-40F6-86EE-64FD6661C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0D3D-8386-4815-87FB-1648A73E740C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7C5D5-06B1-4C46-B9E2-7164669F6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2B7E4-63F7-422A-B608-909FF34E5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7B97-E823-4010-9807-D5FE7A3BF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66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D0FD-AD60-4C14-981A-B885B5145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993C4-2CD1-4EC5-81E6-3EF42E6B3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F7DBD-FE21-4C67-BE42-5C405CAA4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0D3D-8386-4815-87FB-1648A73E740C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FC4E6-44D5-4C7F-B3F1-6435EFB5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72450-CEB5-4AFA-AD92-C0359DA43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7B97-E823-4010-9807-D5FE7A3BF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1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DD5BEF-DAB5-470F-B3C7-A51CC0E85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0D3EAA-EBA2-4A0F-96BF-F4E63B4C4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96862-645F-4405-87DA-7E968A746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0D3D-8386-4815-87FB-1648A73E740C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3EC3F-421E-4EEE-BD47-B668C5E14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98BE4-EE4C-4426-B1D2-030A6EBF4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7B97-E823-4010-9807-D5FE7A3BF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4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008D-AE82-4188-99F3-4EC86B67D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028FA-FAED-4A5D-8229-80C57B45F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0004A-C56B-4D96-89BD-F33754CCC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0D3D-8386-4815-87FB-1648A73E740C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0CFDD-8E72-4885-8BA7-12999192C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FFB5-72CB-482F-AE30-3A8DBF8A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7B97-E823-4010-9807-D5FE7A3BF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5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EFB2-8433-45FA-BB56-00D093D4C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4D1FE-74D6-4822-B10F-90A1C2D40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F084B-AF3C-44A6-9751-48DD9C1A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0D3D-8386-4815-87FB-1648A73E740C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67D17-242E-49EF-9467-DDAE80BFC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1F7A5-29FA-4CB6-9E90-E5DCA648F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7B97-E823-4010-9807-D5FE7A3BF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9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0405E-966A-45E1-98F1-851DD10C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25CCD-3E56-43B8-B564-450AAFD42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F2C08-1A25-4258-8050-BD6EBF734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0C2EAF-2373-4147-9F2D-A4F56EE22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0D3D-8386-4815-87FB-1648A73E740C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14F47-D1AF-43B9-9062-E895D849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B42FB-1863-4455-9C95-99E2FBEB6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7B97-E823-4010-9807-D5FE7A3BF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1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6D8E-7CE7-45F1-A1E5-633CABE80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5F4BC-C589-47F8-B489-8AA04CD9C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7E1E27-6458-4DE8-9BD1-DBFA13033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A3BCE9-C262-4444-B2F5-95BBF64074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04E2AC-0896-494E-90CC-05469E9ED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5F7E5F-B520-4DB0-9DCB-5EE44A1A0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0D3D-8386-4815-87FB-1648A73E740C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7D2FE8-E9EE-4B01-B909-EA66F131B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4EA845-F92A-4B43-B4BE-465EA034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7B97-E823-4010-9807-D5FE7A3BF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23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95EF-0C10-40B2-902A-F1041E93E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EE8AB4-5DE2-4C71-AF5E-ABFA63DE6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0D3D-8386-4815-87FB-1648A73E740C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47051-627F-474D-ADF0-C5B93CF7A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17C17-A01C-4699-856A-1D47650E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7B97-E823-4010-9807-D5FE7A3BF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70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869B93-1DA4-4677-8559-46BB2817E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0D3D-8386-4815-87FB-1648A73E740C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944986-4E9D-4BDB-B12C-46F987277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76E67-783C-4B41-946D-8EC1A3498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7B97-E823-4010-9807-D5FE7A3BF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1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5497F-1E55-4DB5-9D7B-087DF4306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85D84-5C9B-4F87-B3CD-BCBEF4DF1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6876B-D4D9-4879-A898-F1B9101FE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C0A1B-A0F1-4DD1-AA39-8D5AB23EB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0D3D-8386-4815-87FB-1648A73E740C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A26CBA-C0B8-4253-B0B5-C97BF30E6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EF59F-EE60-4B31-A07A-07F95FE4F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7B97-E823-4010-9807-D5FE7A3BF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14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99DC-44BA-43D0-9DB6-CFE7D4602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7F5DC2-94D8-4365-94BA-A1E80F36A4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BA9EF-E8E6-48D3-AD66-7EAAC512C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A8069-404E-4536-859C-ADC80F385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40D3D-8386-4815-87FB-1648A73E740C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646D3-A587-4CAE-A642-002D9A25E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621E6-B0CD-4A63-8E0F-160F485AE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F7B97-E823-4010-9807-D5FE7A3BF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06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43EA4A-F101-4917-8ADE-1DCECD861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C5BBA-1C51-4D1F-8B92-C54801C34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AD4AC-C3E0-4B08-B063-B45BD47675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40D3D-8386-4815-87FB-1648A73E740C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2BFB9-F8DE-40BE-A0A6-ADD27414AB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8F2BE-0063-4473-9349-1752D1A97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F7B97-E823-4010-9807-D5FE7A3BF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98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nk.springer.com/protocol/10.1007/978-1-0716-2395-4_13" TargetMode="External"/><Relationship Id="rId4" Type="http://schemas.openxmlformats.org/officeDocument/2006/relationships/hyperlink" Target="https://link.springer.com/protocol/10.1007/978-1-0716-2395-4_29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ebastianraschka.com/Articles/2015_pca_in_3_steps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DB670-871D-4A28-8D54-A66AE0DBE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0430"/>
            <a:ext cx="9144000" cy="2387600"/>
          </a:xfrm>
        </p:spPr>
        <p:txBody>
          <a:bodyPr>
            <a:noAutofit/>
          </a:bodyPr>
          <a:lstStyle/>
          <a:p>
            <a:r>
              <a:rPr lang="pt-BR" sz="4000" b="1" dirty="0"/>
              <a:t>Introduction to Machine Learning and Proteomics for Diagnosis and Prognosis of Diseases</a:t>
            </a:r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9427B0-9620-426B-B39D-9970CE6E2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0105"/>
            <a:ext cx="9144000" cy="1655762"/>
          </a:xfrm>
        </p:spPr>
        <p:txBody>
          <a:bodyPr/>
          <a:lstStyle/>
          <a:p>
            <a:r>
              <a:rPr lang="pt-BR" dirty="0"/>
              <a:t>Lucas Cardoso Lázari</a:t>
            </a:r>
          </a:p>
          <a:p>
            <a:r>
              <a:rPr lang="pt-BR" i="1" dirty="0"/>
              <a:t>Glycoproteomics Lab</a:t>
            </a:r>
            <a:endParaRPr lang="en-US" i="1" dirty="0"/>
          </a:p>
        </p:txBody>
      </p:sp>
      <p:pic>
        <p:nvPicPr>
          <p:cNvPr id="4" name="Imagem 10">
            <a:extLst>
              <a:ext uri="{FF2B5EF4-FFF2-40B4-BE49-F238E27FC236}">
                <a16:creationId xmlns:a16="http://schemas.microsoft.com/office/drawing/2014/main" id="{2ECF32EE-4CC9-4DD9-A25E-263D18442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37" y="106039"/>
            <a:ext cx="1507984" cy="1691196"/>
          </a:xfrm>
          <a:prstGeom prst="rect">
            <a:avLst/>
          </a:prstGeom>
        </p:spPr>
      </p:pic>
      <p:pic>
        <p:nvPicPr>
          <p:cNvPr id="5" name="Imagem 12">
            <a:extLst>
              <a:ext uri="{FF2B5EF4-FFF2-40B4-BE49-F238E27FC236}">
                <a16:creationId xmlns:a16="http://schemas.microsoft.com/office/drawing/2014/main" id="{F811A7E2-77FA-44D5-9590-CFAB2FC7A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041" y="322843"/>
            <a:ext cx="1803811" cy="12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0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F84402-213C-4E98-9FE4-1BD5B4EBD4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Example on COVID-19 data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669A1-2BFF-40EC-84FC-5347FD449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48" y="1392383"/>
            <a:ext cx="8315325" cy="1762125"/>
          </a:xfrm>
          <a:prstGeom prst="rect">
            <a:avLst/>
          </a:prstGeom>
        </p:spPr>
      </p:pic>
      <p:pic>
        <p:nvPicPr>
          <p:cNvPr id="17" name="Imagem 35">
            <a:extLst>
              <a:ext uri="{FF2B5EF4-FFF2-40B4-BE49-F238E27FC236}">
                <a16:creationId xmlns:a16="http://schemas.microsoft.com/office/drawing/2014/main" id="{1ED6DCD2-AC41-42D0-8DCA-75E58D6F2E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093" r="9" b="20543"/>
          <a:stretch/>
        </p:blipFill>
        <p:spPr>
          <a:xfrm>
            <a:off x="1221529" y="3283120"/>
            <a:ext cx="6428964" cy="3230015"/>
          </a:xfrm>
          <a:prstGeom prst="rect">
            <a:avLst/>
          </a:prstGeom>
        </p:spPr>
      </p:pic>
      <p:sp>
        <p:nvSpPr>
          <p:cNvPr id="18" name="Retângulo 36">
            <a:extLst>
              <a:ext uri="{FF2B5EF4-FFF2-40B4-BE49-F238E27FC236}">
                <a16:creationId xmlns:a16="http://schemas.microsoft.com/office/drawing/2014/main" id="{7362155C-D793-4CEE-84EF-80FE47005690}"/>
              </a:ext>
            </a:extLst>
          </p:cNvPr>
          <p:cNvSpPr/>
          <p:nvPr/>
        </p:nvSpPr>
        <p:spPr>
          <a:xfrm>
            <a:off x="1015660" y="6128261"/>
            <a:ext cx="2406091" cy="49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6FF83F0-D3CE-4BB2-9B98-D88848178DD4}"/>
              </a:ext>
            </a:extLst>
          </p:cNvPr>
          <p:cNvSpPr txBox="1">
            <a:spLocks/>
          </p:cNvSpPr>
          <p:nvPr/>
        </p:nvSpPr>
        <p:spPr>
          <a:xfrm>
            <a:off x="7982971" y="4202433"/>
            <a:ext cx="3452489" cy="1129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was to predict if a patient would have high risk or low risk for hospitalization</a:t>
            </a:r>
          </a:p>
          <a:p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502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F84402-213C-4E98-9FE4-1BD5B4EBD4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Example on COVID-19 data</a:t>
            </a:r>
            <a:endParaRPr lang="en-US" sz="3600" dirty="0"/>
          </a:p>
        </p:txBody>
      </p:sp>
      <p:sp>
        <p:nvSpPr>
          <p:cNvPr id="18" name="Retângulo 36">
            <a:extLst>
              <a:ext uri="{FF2B5EF4-FFF2-40B4-BE49-F238E27FC236}">
                <a16:creationId xmlns:a16="http://schemas.microsoft.com/office/drawing/2014/main" id="{7362155C-D793-4CEE-84EF-80FE47005690}"/>
              </a:ext>
            </a:extLst>
          </p:cNvPr>
          <p:cNvSpPr/>
          <p:nvPr/>
        </p:nvSpPr>
        <p:spPr>
          <a:xfrm>
            <a:off x="1015660" y="6128261"/>
            <a:ext cx="2406091" cy="49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33E90412-6E69-4779-BA2C-48179D42C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45"/>
          <a:stretch/>
        </p:blipFill>
        <p:spPr>
          <a:xfrm>
            <a:off x="193381" y="1325563"/>
            <a:ext cx="6456740" cy="3336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0572E8-B8B0-4FB2-A1DA-7B0F9FC74F5C}"/>
              </a:ext>
            </a:extLst>
          </p:cNvPr>
          <p:cNvSpPr txBox="1"/>
          <p:nvPr/>
        </p:nvSpPr>
        <p:spPr>
          <a:xfrm>
            <a:off x="3882683" y="1856935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High Risk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B0C17-A007-40E2-B9C8-8DEEA677FFFD}"/>
              </a:ext>
            </a:extLst>
          </p:cNvPr>
          <p:cNvSpPr txBox="1"/>
          <p:nvPr/>
        </p:nvSpPr>
        <p:spPr>
          <a:xfrm>
            <a:off x="3907272" y="3551830"/>
            <a:ext cx="993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Low Risk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E8CA963-B335-4542-8B0A-4FDB8D2B9C5E}"/>
              </a:ext>
            </a:extLst>
          </p:cNvPr>
          <p:cNvSpPr txBox="1">
            <a:spLocks/>
          </p:cNvSpPr>
          <p:nvPr/>
        </p:nvSpPr>
        <p:spPr>
          <a:xfrm>
            <a:off x="7460566" y="2467939"/>
            <a:ext cx="3237445" cy="145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diffictult to see meaningfull diferences with naked eye, but a machine learning model can find the most important protein peaks and classify the groups. 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051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F84402-213C-4E98-9FE4-1BD5B4EBD4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Example on COVID-19 data</a:t>
            </a:r>
            <a:endParaRPr lang="en-US" sz="3600" dirty="0"/>
          </a:p>
        </p:txBody>
      </p:sp>
      <p:sp>
        <p:nvSpPr>
          <p:cNvPr id="18" name="Retângulo 36">
            <a:extLst>
              <a:ext uri="{FF2B5EF4-FFF2-40B4-BE49-F238E27FC236}">
                <a16:creationId xmlns:a16="http://schemas.microsoft.com/office/drawing/2014/main" id="{7362155C-D793-4CEE-84EF-80FE47005690}"/>
              </a:ext>
            </a:extLst>
          </p:cNvPr>
          <p:cNvSpPr/>
          <p:nvPr/>
        </p:nvSpPr>
        <p:spPr>
          <a:xfrm>
            <a:off x="1015660" y="6128261"/>
            <a:ext cx="2406091" cy="49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2C5BA-51DE-48A5-A6BE-247A29AE3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6" r="49854"/>
          <a:stretch/>
        </p:blipFill>
        <p:spPr>
          <a:xfrm>
            <a:off x="143435" y="1140460"/>
            <a:ext cx="4401671" cy="42902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439676-A0A3-4BC4-A43B-CBC20E77C9BE}"/>
              </a:ext>
            </a:extLst>
          </p:cNvPr>
          <p:cNvSpPr txBox="1"/>
          <p:nvPr/>
        </p:nvSpPr>
        <p:spPr>
          <a:xfrm>
            <a:off x="4455459" y="1610543"/>
            <a:ext cx="72972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ROC curve and its AUC are used to assess the performance of classification models, especially in cases where the class distribution is imbalanced. It provides insights into the trade-offs between sensitivity and specificity at different threshold settings, allowing decision-makers to select an optimal threshold based on their specific needs or priorities.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98808F-A228-4B29-9D9F-E1210BA93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17" y="3149054"/>
            <a:ext cx="5127821" cy="307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9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F84402-213C-4E98-9FE4-1BD5B4EBD4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Example on COVID-19 data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CB2F68-05CA-4B25-B523-034E20030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9" y="1550895"/>
            <a:ext cx="7991523" cy="47949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9053E9-709C-46F6-91F6-B0936FA188B6}"/>
              </a:ext>
            </a:extLst>
          </p:cNvPr>
          <p:cNvSpPr txBox="1"/>
          <p:nvPr/>
        </p:nvSpPr>
        <p:spPr>
          <a:xfrm>
            <a:off x="8453718" y="1780872"/>
            <a:ext cx="32362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models are interpretable. Random forest for example can provide to us the most important features for sample classification. This can assist us in the discovery of possible biomarkers;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top 3 m/z are: 5853, 3900, 5905.</a:t>
            </a:r>
          </a:p>
        </p:txBody>
      </p:sp>
    </p:spTree>
    <p:extLst>
      <p:ext uri="{BB962C8B-B14F-4D97-AF65-F5344CB8AC3E}">
        <p14:creationId xmlns:p14="http://schemas.microsoft.com/office/powerpoint/2010/main" val="372286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F84402-213C-4E98-9FE4-1BD5B4EBD4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Example on COVID-19 data</a:t>
            </a:r>
            <a:endParaRPr lang="en-US" sz="3600" dirty="0"/>
          </a:p>
        </p:txBody>
      </p:sp>
      <p:sp>
        <p:nvSpPr>
          <p:cNvPr id="18" name="Retângulo 36">
            <a:extLst>
              <a:ext uri="{FF2B5EF4-FFF2-40B4-BE49-F238E27FC236}">
                <a16:creationId xmlns:a16="http://schemas.microsoft.com/office/drawing/2014/main" id="{7362155C-D793-4CEE-84EF-80FE47005690}"/>
              </a:ext>
            </a:extLst>
          </p:cNvPr>
          <p:cNvSpPr/>
          <p:nvPr/>
        </p:nvSpPr>
        <p:spPr>
          <a:xfrm>
            <a:off x="1015660" y="6128261"/>
            <a:ext cx="2406091" cy="491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4">
            <a:extLst>
              <a:ext uri="{FF2B5EF4-FFF2-40B4-BE49-F238E27FC236}">
                <a16:creationId xmlns:a16="http://schemas.microsoft.com/office/drawing/2014/main" id="{90D41F63-8DE8-4257-AED3-0C7091B2B6A0}"/>
              </a:ext>
            </a:extLst>
          </p:cNvPr>
          <p:cNvSpPr/>
          <p:nvPr/>
        </p:nvSpPr>
        <p:spPr>
          <a:xfrm>
            <a:off x="2377842" y="2080418"/>
            <a:ext cx="32385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m 3">
            <a:extLst>
              <a:ext uri="{FF2B5EF4-FFF2-40B4-BE49-F238E27FC236}">
                <a16:creationId xmlns:a16="http://schemas.microsoft.com/office/drawing/2014/main" id="{30DD5061-6A17-4783-B349-2FE48ADBB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3" t="66809" r="4088" b="120"/>
          <a:stretch/>
        </p:blipFill>
        <p:spPr>
          <a:xfrm>
            <a:off x="1329267" y="1346464"/>
            <a:ext cx="8678334" cy="2268008"/>
          </a:xfrm>
          <a:prstGeom prst="rect">
            <a:avLst/>
          </a:prstGeom>
        </p:spPr>
      </p:pic>
      <p:sp>
        <p:nvSpPr>
          <p:cNvPr id="13" name="Retângulo 4">
            <a:extLst>
              <a:ext uri="{FF2B5EF4-FFF2-40B4-BE49-F238E27FC236}">
                <a16:creationId xmlns:a16="http://schemas.microsoft.com/office/drawing/2014/main" id="{B446E904-977D-4338-A389-91CC68B8C15E}"/>
              </a:ext>
            </a:extLst>
          </p:cNvPr>
          <p:cNvSpPr/>
          <p:nvPr/>
        </p:nvSpPr>
        <p:spPr>
          <a:xfrm>
            <a:off x="2053992" y="1343818"/>
            <a:ext cx="32385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ângulo 4">
            <a:extLst>
              <a:ext uri="{FF2B5EF4-FFF2-40B4-BE49-F238E27FC236}">
                <a16:creationId xmlns:a16="http://schemas.microsoft.com/office/drawing/2014/main" id="{BAAC399F-FF5B-4C91-8C76-684430A4F630}"/>
              </a:ext>
            </a:extLst>
          </p:cNvPr>
          <p:cNvSpPr/>
          <p:nvPr/>
        </p:nvSpPr>
        <p:spPr>
          <a:xfrm>
            <a:off x="6405034" y="1416772"/>
            <a:ext cx="32385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C3ED65-ACB8-4B63-A4D5-CB8C49B3ECEE}"/>
              </a:ext>
            </a:extLst>
          </p:cNvPr>
          <p:cNvSpPr txBox="1">
            <a:spLocks/>
          </p:cNvSpPr>
          <p:nvPr/>
        </p:nvSpPr>
        <p:spPr>
          <a:xfrm>
            <a:off x="394146" y="3951022"/>
            <a:ext cx="5358954" cy="145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random forest model listed the peaks 5853 and 5905 among the most important peaks for group classification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585FD8-0C21-47B4-B065-92237D20C3C5}"/>
              </a:ext>
            </a:extLst>
          </p:cNvPr>
          <p:cNvSpPr txBox="1">
            <a:spLocks/>
          </p:cNvSpPr>
          <p:nvPr/>
        </p:nvSpPr>
        <p:spPr>
          <a:xfrm>
            <a:off x="394146" y="5087672"/>
            <a:ext cx="5358954" cy="145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article we validated the possible biomarkers with LC-MS/MS. Which resulted in the identification of Serum Amyloid A1 and A2.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C601E1-E46E-4665-9CC7-A776BFB4DD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188"/>
          <a:stretch/>
        </p:blipFill>
        <p:spPr>
          <a:xfrm>
            <a:off x="6096000" y="3951022"/>
            <a:ext cx="3311391" cy="2268008"/>
          </a:xfrm>
          <a:prstGeom prst="rect">
            <a:avLst/>
          </a:prstGeom>
        </p:spPr>
      </p:pic>
      <p:sp>
        <p:nvSpPr>
          <p:cNvPr id="19" name="Retângulo 4">
            <a:extLst>
              <a:ext uri="{FF2B5EF4-FFF2-40B4-BE49-F238E27FC236}">
                <a16:creationId xmlns:a16="http://schemas.microsoft.com/office/drawing/2014/main" id="{2085C2A0-8763-4800-BF6F-0FB58BA46B6F}"/>
              </a:ext>
            </a:extLst>
          </p:cNvPr>
          <p:cNvSpPr/>
          <p:nvPr/>
        </p:nvSpPr>
        <p:spPr>
          <a:xfrm>
            <a:off x="5934075" y="3821306"/>
            <a:ext cx="32385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13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F84402-213C-4E98-9FE4-1BD5B4EBD4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General workflow to work with machine learning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635BCA-C224-4392-AA70-5C5523E40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432"/>
            <a:ext cx="12192000" cy="322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25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4">
            <a:extLst>
              <a:ext uri="{FF2B5EF4-FFF2-40B4-BE49-F238E27FC236}">
                <a16:creationId xmlns:a16="http://schemas.microsoft.com/office/drawing/2014/main" id="{ED9A9A03-5A73-4632-BAED-3BA23C078FA8}"/>
              </a:ext>
            </a:extLst>
          </p:cNvPr>
          <p:cNvSpPr/>
          <p:nvPr/>
        </p:nvSpPr>
        <p:spPr>
          <a:xfrm>
            <a:off x="2377842" y="2080418"/>
            <a:ext cx="32385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tângulo 4">
            <a:extLst>
              <a:ext uri="{FF2B5EF4-FFF2-40B4-BE49-F238E27FC236}">
                <a16:creationId xmlns:a16="http://schemas.microsoft.com/office/drawing/2014/main" id="{FBDC779A-7F3A-450A-8EF9-AACBD7E99ED8}"/>
              </a:ext>
            </a:extLst>
          </p:cNvPr>
          <p:cNvSpPr/>
          <p:nvPr/>
        </p:nvSpPr>
        <p:spPr>
          <a:xfrm>
            <a:off x="2053992" y="1343818"/>
            <a:ext cx="32385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ângulo 4">
            <a:extLst>
              <a:ext uri="{FF2B5EF4-FFF2-40B4-BE49-F238E27FC236}">
                <a16:creationId xmlns:a16="http://schemas.microsoft.com/office/drawing/2014/main" id="{529F05A4-6DF5-4E52-8259-1F6F50C0EF19}"/>
              </a:ext>
            </a:extLst>
          </p:cNvPr>
          <p:cNvSpPr/>
          <p:nvPr/>
        </p:nvSpPr>
        <p:spPr>
          <a:xfrm>
            <a:off x="6405034" y="1416772"/>
            <a:ext cx="32385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1736103-C37F-4E5A-A5F5-C242574FD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66" y="1253331"/>
            <a:ext cx="4597401" cy="4351338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can aid proteomics data processing by searching the most important features (biomarkers);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can also serve as a method for diagnosis and prognosis through the training of predictive models;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lot of data is required, which can be difficult to get depending on the mass spectrometry method you choose;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7D07E1-DB31-493B-857E-B45714E8978F}"/>
              </a:ext>
            </a:extLst>
          </p:cNvPr>
          <p:cNvSpPr txBox="1">
            <a:spLocks/>
          </p:cNvSpPr>
          <p:nvPr/>
        </p:nvSpPr>
        <p:spPr>
          <a:xfrm>
            <a:off x="6405034" y="514292"/>
            <a:ext cx="4254279" cy="78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case you want more in-depth methods: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19B1FA4-C5CB-4B13-ADDC-016480D1F156}"/>
              </a:ext>
            </a:extLst>
          </p:cNvPr>
          <p:cNvSpPr txBox="1">
            <a:spLocks/>
          </p:cNvSpPr>
          <p:nvPr/>
        </p:nvSpPr>
        <p:spPr>
          <a:xfrm>
            <a:off x="6728884" y="4144434"/>
            <a:ext cx="4254279" cy="2552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case you don’t want to learn programming to work with mahcine learning, there are softwares to train the models:</a:t>
            </a:r>
          </a:p>
          <a:p>
            <a:pPr marL="0" indent="0" algn="ctr">
              <a:buNone/>
            </a:pP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AutoML, Microsoft Azure Machine Learning Studio, IBM Watson Studio AutoAI, RapidMiner, DataRobot, H2O.ai, Teachable Machine by Google, Turing, Peltarion, MonkeyLearn.</a:t>
            </a: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D6193E8-326D-48E5-BE6D-DEE716C720C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Conclusions</a:t>
            </a:r>
            <a:endParaRPr lang="en-US"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901DA8-B3BF-453C-8C3E-48312EA5C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528" y="1079934"/>
            <a:ext cx="4597402" cy="11033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4894D9-7A34-4995-9229-F7ECBE969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529" y="2158709"/>
            <a:ext cx="4597402" cy="10045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92DFBC-1827-49AF-AACE-E74A4C8E34AA}"/>
              </a:ext>
            </a:extLst>
          </p:cNvPr>
          <p:cNvSpPr txBox="1"/>
          <p:nvPr/>
        </p:nvSpPr>
        <p:spPr>
          <a:xfrm>
            <a:off x="6584112" y="3205040"/>
            <a:ext cx="405431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4"/>
              </a:rPr>
              <a:t>https://link.springer.com/protocol/10.1007/978-1-0716-2395-4_29</a:t>
            </a:r>
            <a:endParaRPr lang="en-US" sz="1100" dirty="0"/>
          </a:p>
          <a:p>
            <a:r>
              <a:rPr lang="en-US" sz="1100" dirty="0">
                <a:hlinkClick r:id="rId5"/>
              </a:rPr>
              <a:t>https://link.springer.com/protocol/10.1007/978-1-0716-2395-4_13</a:t>
            </a:r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53162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1FBBA-0A8D-4310-A4C0-EFE3DA282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References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524E6-EB6C-4D8F-B1D9-E77D055A0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30" y="1117414"/>
            <a:ext cx="10515600" cy="489790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900" dirty="0"/>
              <a:t>FDA-NIH Biomarker Working Group. BEST (Biomarkers, </a:t>
            </a:r>
            <a:r>
              <a:rPr lang="en-US" sz="900" dirty="0" err="1"/>
              <a:t>EndpointS</a:t>
            </a:r>
            <a:r>
              <a:rPr lang="en-US" sz="900" dirty="0"/>
              <a:t>, and other Tools) Resource. Silver Spring (MD): Food and Drug Administration (US); Bethesda (MD): National Institutes of Health (US).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900" dirty="0"/>
              <a:t>1. Prostate-Specific Antigen (PSA): Thompson IM, </a:t>
            </a:r>
            <a:r>
              <a:rPr lang="en-US" sz="900" dirty="0" err="1"/>
              <a:t>Pauler</a:t>
            </a:r>
            <a:r>
              <a:rPr lang="en-US" sz="900" dirty="0"/>
              <a:t> DK, Goodman PJ, et al. Prevalence of prostate cancer among men with a prostate-specific antigen level ≤4.0 ng per milliliter. *The New England Journal of Medicine*. 2004;350(22):2239-2246.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900" dirty="0"/>
              <a:t>2. Troponin: </a:t>
            </a:r>
            <a:r>
              <a:rPr lang="en-US" sz="900" dirty="0" err="1"/>
              <a:t>Thygesen</a:t>
            </a:r>
            <a:r>
              <a:rPr lang="en-US" sz="900" dirty="0"/>
              <a:t> K, Alpert JS, Jaffe AS, et al. Fourth universal definition of myocardial infarction (2018). *Journal of the American College of Cardiology*. 2018;72(18):2231-2264.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900" dirty="0"/>
              <a:t>3. Hemoglobin A1c (HbA1c): American Diabetes Association. 2. Classification and diagnosis of diabetes: standards of medical care in diabetes—2019. *Diabetes Care*. 2019;42(Supplement 1):S13-S28.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900" dirty="0"/>
              <a:t>4. Alpha-fetoprotein (AFP): Marrero JA, Feng Z, Wang Y, et al. Alpha-fetoprotein, des-gamma carboxyprothrombin, and lectin-bound alpha-fetoprotein in early hepatocellular carcinoma. *Gastroenterology*. 2009;137(1):110-118.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900" dirty="0"/>
              <a:t>5. B-type natriuretic peptide (BNP) and N-terminal pro b-type natriuretic peptide (NT-</a:t>
            </a:r>
            <a:r>
              <a:rPr lang="en-US" sz="900" dirty="0" err="1"/>
              <a:t>proBNP</a:t>
            </a:r>
            <a:r>
              <a:rPr lang="en-US" sz="900" dirty="0"/>
              <a:t>): </a:t>
            </a:r>
            <a:r>
              <a:rPr lang="en-US" sz="900" dirty="0" err="1"/>
              <a:t>Januzzi</a:t>
            </a:r>
            <a:r>
              <a:rPr lang="en-US" sz="900" dirty="0"/>
              <a:t> JL, van </a:t>
            </a:r>
            <a:r>
              <a:rPr lang="en-US" sz="900" dirty="0" err="1"/>
              <a:t>Kimmenade</a:t>
            </a:r>
            <a:r>
              <a:rPr lang="en-US" sz="900" dirty="0"/>
              <a:t> R, </a:t>
            </a:r>
            <a:r>
              <a:rPr lang="en-US" sz="900" dirty="0" err="1"/>
              <a:t>Lainchbury</a:t>
            </a:r>
            <a:r>
              <a:rPr lang="en-US" sz="900" dirty="0"/>
              <a:t> J, et al. NT-</a:t>
            </a:r>
            <a:r>
              <a:rPr lang="en-US" sz="900" dirty="0" err="1"/>
              <a:t>proBNP</a:t>
            </a:r>
            <a:r>
              <a:rPr lang="en-US" sz="900" dirty="0"/>
              <a:t> testing for diagnosis and short-term prognosis in acute destabilized heart failure: an international pooled analysis of 1256 patients. *European Heart Journal*. 2006;27(3):330-337.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900" dirty="0"/>
              <a:t>6. CA-125: Bast RC Jr, Feeney M, Lazarus H, Nadler LM, Colvin RB, Knapp RC. Reactivity of a monoclonal antibody with human ovarian carcinoma. *The Journal of Clinical Investigation*. 1981;68(5):1331-1337.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900" dirty="0"/>
              <a:t>7. Amyloid beta (A</a:t>
            </a:r>
            <a:r>
              <a:rPr lang="el-GR" sz="900" dirty="0"/>
              <a:t>β) </a:t>
            </a:r>
            <a:r>
              <a:rPr lang="en-US" sz="900" dirty="0"/>
              <a:t>and Tau proteins: </a:t>
            </a:r>
            <a:r>
              <a:rPr lang="en-US" sz="900" dirty="0" err="1"/>
              <a:t>Blennow</a:t>
            </a:r>
            <a:r>
              <a:rPr lang="en-US" sz="900" dirty="0"/>
              <a:t> K, Hampel H. CSF markers for incipient Alzheimer's disease. *The Lancet Neurology*. 2003;2(10):605-613.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900" dirty="0"/>
              <a:t>8. C-reactive protein (CRP): </a:t>
            </a:r>
            <a:r>
              <a:rPr lang="en-US" sz="900" dirty="0" err="1"/>
              <a:t>Ridker</a:t>
            </a:r>
            <a:r>
              <a:rPr lang="en-US" sz="900" dirty="0"/>
              <a:t> PM, </a:t>
            </a:r>
            <a:r>
              <a:rPr lang="en-US" sz="900" dirty="0" err="1"/>
              <a:t>Hennekens</a:t>
            </a:r>
            <a:r>
              <a:rPr lang="en-US" sz="900" dirty="0"/>
              <a:t> CH, </a:t>
            </a:r>
            <a:r>
              <a:rPr lang="en-US" sz="900" dirty="0" err="1"/>
              <a:t>Buring</a:t>
            </a:r>
            <a:r>
              <a:rPr lang="en-US" sz="900" dirty="0"/>
              <a:t> JE, Rifai N. C-reactive protein and other markers of inflammation in the prediction of cardiovascular disease in women. *The New England Journal of Medicine*. 2000;342(12):836-843.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900" dirty="0"/>
              <a:t>9. Erythrocyte sedimentation rate (ESR): O'Neill S, </a:t>
            </a:r>
            <a:r>
              <a:rPr lang="en-US" sz="900" dirty="0" err="1"/>
              <a:t>Cervera</a:t>
            </a:r>
            <a:r>
              <a:rPr lang="en-US" sz="900" dirty="0"/>
              <a:t> R. Systemic lupus erythematosus. *Best Practice &amp; Research Clinical Rheumatology*. 2010;24(6):841-855.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900" dirty="0"/>
              <a:t>10. Carcinoembryonic antigen (CEA): Gold P, Freedman SO. Specific carcinoembryonic antigens of the human digestive system. *The Journal of Experimental Medicine*. 1965;122(3):467-481.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900" dirty="0" err="1"/>
              <a:t>Baştanlar</a:t>
            </a:r>
            <a:r>
              <a:rPr lang="en-US" sz="900" dirty="0"/>
              <a:t>, Y., &amp; </a:t>
            </a:r>
            <a:r>
              <a:rPr lang="en-US" sz="900" dirty="0" err="1"/>
              <a:t>Özuysal</a:t>
            </a:r>
            <a:r>
              <a:rPr lang="en-US" sz="900" dirty="0"/>
              <a:t>, M. (2014). Introduction to machine learning. </a:t>
            </a:r>
            <a:r>
              <a:rPr lang="en-US" sz="900" dirty="0" err="1"/>
              <a:t>miRNomics</a:t>
            </a:r>
            <a:r>
              <a:rPr lang="en-US" sz="900" dirty="0"/>
              <a:t>: MicroRNA biology and computational analysis, 105-128.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900" dirty="0" err="1"/>
              <a:t>Barla</a:t>
            </a:r>
            <a:r>
              <a:rPr lang="en-US" sz="900" dirty="0"/>
              <a:t>, A., </a:t>
            </a:r>
            <a:r>
              <a:rPr lang="en-US" sz="900" dirty="0" err="1"/>
              <a:t>Jurman</a:t>
            </a:r>
            <a:r>
              <a:rPr lang="en-US" sz="900" dirty="0"/>
              <a:t>, G., </a:t>
            </a:r>
            <a:r>
              <a:rPr lang="en-US" sz="900" dirty="0" err="1"/>
              <a:t>Riccadonna</a:t>
            </a:r>
            <a:r>
              <a:rPr lang="en-US" sz="900" dirty="0"/>
              <a:t>, S., </a:t>
            </a:r>
            <a:r>
              <a:rPr lang="en-US" sz="900" dirty="0" err="1"/>
              <a:t>Merler</a:t>
            </a:r>
            <a:r>
              <a:rPr lang="en-US" sz="900" dirty="0"/>
              <a:t>, S., </a:t>
            </a:r>
            <a:r>
              <a:rPr lang="en-US" sz="900" dirty="0" err="1"/>
              <a:t>Chierici</a:t>
            </a:r>
            <a:r>
              <a:rPr lang="en-US" sz="900" dirty="0"/>
              <a:t>, M., &amp; </a:t>
            </a:r>
            <a:r>
              <a:rPr lang="en-US" sz="900" dirty="0" err="1"/>
              <a:t>Furlanello</a:t>
            </a:r>
            <a:r>
              <a:rPr lang="en-US" sz="900" dirty="0"/>
              <a:t>, C. (2008). Machine learning methods for predictive proteomics. Briefings in bioinformatics, 9(2), 119-128.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900" dirty="0" err="1"/>
              <a:t>Kelchtermans</a:t>
            </a:r>
            <a:r>
              <a:rPr lang="en-US" sz="900" dirty="0"/>
              <a:t>, P., </a:t>
            </a:r>
            <a:r>
              <a:rPr lang="en-US" sz="900" dirty="0" err="1"/>
              <a:t>Bittremieux</a:t>
            </a:r>
            <a:r>
              <a:rPr lang="en-US" sz="900" dirty="0"/>
              <a:t>, W., De Grave, K., </a:t>
            </a:r>
            <a:r>
              <a:rPr lang="en-US" sz="900" dirty="0" err="1"/>
              <a:t>Degroeve</a:t>
            </a:r>
            <a:r>
              <a:rPr lang="en-US" sz="900" dirty="0"/>
              <a:t>, S., Ramon, J., </a:t>
            </a:r>
            <a:r>
              <a:rPr lang="en-US" sz="900" dirty="0" err="1"/>
              <a:t>Laukens</a:t>
            </a:r>
            <a:r>
              <a:rPr lang="en-US" sz="900" dirty="0"/>
              <a:t>, K., ... &amp; Martens, L. (2014). Machine learning applications in proteomics research: How the past can boost the future. Proteomics, 14(4-5), 353-366.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900" dirty="0"/>
              <a:t>Swan, A. L., </a:t>
            </a:r>
            <a:r>
              <a:rPr lang="en-US" sz="900" dirty="0" err="1"/>
              <a:t>Mobasheri</a:t>
            </a:r>
            <a:r>
              <a:rPr lang="en-US" sz="900" dirty="0"/>
              <a:t>, A., </a:t>
            </a:r>
            <a:r>
              <a:rPr lang="en-US" sz="900" dirty="0" err="1"/>
              <a:t>Allaway</a:t>
            </a:r>
            <a:r>
              <a:rPr lang="en-US" sz="900" dirty="0"/>
              <a:t>, D., Liddell, S., &amp; </a:t>
            </a:r>
            <a:r>
              <a:rPr lang="en-US" sz="900" dirty="0" err="1"/>
              <a:t>Bacardit</a:t>
            </a:r>
            <a:r>
              <a:rPr lang="en-US" sz="900" dirty="0"/>
              <a:t>, J. (2013). Application of machine learning to proteomics data: classification and biomarker identification in </a:t>
            </a:r>
            <a:r>
              <a:rPr lang="en-US" sz="900" dirty="0" err="1"/>
              <a:t>postgenomics</a:t>
            </a:r>
            <a:r>
              <a:rPr lang="en-US" sz="900" dirty="0"/>
              <a:t> biology. Omics: a journal of integrative biology, 17(12), 595-610.</a:t>
            </a:r>
          </a:p>
          <a:p>
            <a:pPr marL="514350" indent="-514350">
              <a:buFont typeface="+mj-lt"/>
              <a:buAutoNum type="arabicPeriod"/>
            </a:pPr>
            <a:endParaRPr lang="en-US" sz="900" dirty="0"/>
          </a:p>
          <a:p>
            <a:pPr marL="514350" indent="-514350">
              <a:buFont typeface="+mj-lt"/>
              <a:buAutoNum type="arabicPeriod"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06606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BC840-8FD5-40E4-87D5-97656231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/>
              <a:t>Disease Biomarkers and Proteomics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1BF05-8762-43AB-90D0-2F2FE5850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176" y="1325563"/>
            <a:ext cx="10515600" cy="4351338"/>
          </a:xfrm>
        </p:spPr>
        <p:txBody>
          <a:bodyPr>
            <a:normAutofit/>
          </a:bodyPr>
          <a:lstStyle/>
          <a:p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Biomarker?</a:t>
            </a:r>
          </a:p>
          <a:p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defined characteristic that is measured as an indicator of normal biological processes, pathogenic processes or responses to an exposure or intervention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  <a:endParaRPr lang="en-US" sz="16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FDA-NIH Biomarker Working Group. BEST (Biomarkers, </a:t>
            </a:r>
            <a:r>
              <a:rPr lang="en-US" sz="7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EndpointS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other Tools) Resource. Silver Spring (MD): Food and Drug Administration (US); Bethesda (MD): National Institutes of Health (US).</a:t>
            </a:r>
          </a:p>
          <a:p>
            <a:pPr marL="457200" lvl="1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clinical purposes, the main objective of a biomarker is to evaluate the health state of an individual, for diagnosis, preventive treatment and/or treatment efficacy if a disease has been diagnosed.</a:t>
            </a:r>
            <a:r>
              <a:rPr 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(needs to be sensitive and specific enough to be used in laboratory tests)</a:t>
            </a:r>
            <a:endParaRPr lang="en-US" sz="1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Biomarkers as indicatives: They provide enough information about the health state, but they don’t necessary meet the criteria of diagnostic specificity and sensitivity.</a:t>
            </a:r>
          </a:p>
        </p:txBody>
      </p:sp>
    </p:spTree>
    <p:extLst>
      <p:ext uri="{BB962C8B-B14F-4D97-AF65-F5344CB8AC3E}">
        <p14:creationId xmlns:p14="http://schemas.microsoft.com/office/powerpoint/2010/main" val="992706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BC840-8FD5-40E4-87D5-97656231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/>
              <a:t>Disease Biomarkers and Proteomics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1BF05-8762-43AB-90D0-2F2FE5850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176" y="1325563"/>
            <a:ext cx="6629400" cy="5442790"/>
          </a:xfrm>
        </p:spPr>
        <p:txBody>
          <a:bodyPr>
            <a:normAutofit/>
          </a:bodyPr>
          <a:lstStyle/>
          <a:p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possible to find a specific biomarker for a certain disease. But the reality is that a biomarker may be an indicative of many dieases:</a:t>
            </a:r>
          </a:p>
          <a:p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 sz="3600">
                <a:latin typeface="Calibri"/>
              </a:defRPr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Prostate-Specific Antigen (PSA): Prostate Cancer, Benign Prostatic Hyperplasia, Prostatitis</a:t>
            </a:r>
          </a:p>
          <a:p>
            <a:pPr lvl="1">
              <a:defRPr sz="3600">
                <a:latin typeface="Calibri"/>
              </a:defRPr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Troponin: Myocardial Infarction, Myocarditis, Pulmonary Embolism, Chronic Kidney Disease</a:t>
            </a:r>
          </a:p>
          <a:p>
            <a:pPr lvl="1">
              <a:defRPr sz="3600">
                <a:latin typeface="Calibri"/>
              </a:defRPr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Hemoglobin A1c (HbA1c): Diabetes Mellitus, Anemia</a:t>
            </a:r>
          </a:p>
          <a:p>
            <a:pPr lvl="1">
              <a:defRPr sz="3600">
                <a:latin typeface="Calibri"/>
              </a:defRPr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Alpha-fetoprotein (AFP): Liver Cancer, Germ Cell Tumors, Hepatitis, Cirrhosis</a:t>
            </a:r>
          </a:p>
          <a:p>
            <a:pPr lvl="1">
              <a:defRPr sz="3600">
                <a:latin typeface="Calibri"/>
              </a:defRPr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B-type natriuretic peptide (BNP) and N-terminal pro b-type natriuretic peptide (NT-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proBNP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Heart Failure, Pulmonary Hypertension, Left Ventricular Hypertrophy, Acute Kidney Injury</a:t>
            </a:r>
          </a:p>
          <a:p>
            <a:pPr lvl="1">
              <a:defRPr sz="3600">
                <a:latin typeface="Calibri"/>
              </a:defRPr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CA-125: Ovarian Cancer, Endometriosis, Pelvic Inflammatory Disease, Menstruation, Pregnancy</a:t>
            </a:r>
          </a:p>
          <a:p>
            <a:pPr lvl="1">
              <a:defRPr sz="3600">
                <a:latin typeface="Calibri"/>
              </a:defRPr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Amyloid beta (A</a:t>
            </a:r>
            <a:r>
              <a:rPr lang="el-G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Tau proteins: Alzheimer's Disease, Other Neurodegenerative Disorders</a:t>
            </a:r>
          </a:p>
          <a:p>
            <a:pPr lvl="1">
              <a:defRPr sz="3600">
                <a:latin typeface="Calibri"/>
              </a:defRPr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C-reactive protein (CRP): Inflammation, Cardiovascular Disease, Infection, Rheumatoid Arthritis, Lupus</a:t>
            </a:r>
          </a:p>
          <a:p>
            <a:pPr lvl="1">
              <a:defRPr sz="3600">
                <a:latin typeface="Calibri"/>
              </a:defRPr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Erythrocyte sedimentation rate (ESR): Inflammatory Conditions, Rheumatoid Arthritis, Temporal Arteritis, Polymyalgia Rheumatica</a:t>
            </a:r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9E0714-A105-4B22-B918-82FFF4C47A10}"/>
              </a:ext>
            </a:extLst>
          </p:cNvPr>
          <p:cNvSpPr/>
          <p:nvPr/>
        </p:nvSpPr>
        <p:spPr>
          <a:xfrm>
            <a:off x="8394947" y="2306309"/>
            <a:ext cx="2150533" cy="21505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7D4AF9-DE96-4152-B091-1CB98A518894}"/>
              </a:ext>
            </a:extLst>
          </p:cNvPr>
          <p:cNvSpPr txBox="1"/>
          <p:nvPr/>
        </p:nvSpPr>
        <p:spPr>
          <a:xfrm>
            <a:off x="8507132" y="3058411"/>
            <a:ext cx="1926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Carcinoembryonic antigen (CEA)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3D9A45-94F1-409F-A002-36904E72E653}"/>
              </a:ext>
            </a:extLst>
          </p:cNvPr>
          <p:cNvSpPr/>
          <p:nvPr/>
        </p:nvSpPr>
        <p:spPr>
          <a:xfrm>
            <a:off x="8547347" y="1325563"/>
            <a:ext cx="999067" cy="9990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6A954-982B-4AB6-90F2-FCEA61A30DAE}"/>
              </a:ext>
            </a:extLst>
          </p:cNvPr>
          <p:cNvSpPr txBox="1"/>
          <p:nvPr/>
        </p:nvSpPr>
        <p:spPr>
          <a:xfrm>
            <a:off x="8254189" y="1519632"/>
            <a:ext cx="15853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Colorectal cancer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2F7D77-2725-452B-92A3-1903163DA71B}"/>
              </a:ext>
            </a:extLst>
          </p:cNvPr>
          <p:cNvSpPr/>
          <p:nvPr/>
        </p:nvSpPr>
        <p:spPr>
          <a:xfrm>
            <a:off x="7827679" y="4029918"/>
            <a:ext cx="999067" cy="9990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BCA53F-30C0-442B-B960-8D8FEB0977E7}"/>
              </a:ext>
            </a:extLst>
          </p:cNvPr>
          <p:cNvSpPr txBox="1"/>
          <p:nvPr/>
        </p:nvSpPr>
        <p:spPr>
          <a:xfrm>
            <a:off x="7534521" y="4206285"/>
            <a:ext cx="15853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Breast </a:t>
            </a:r>
          </a:p>
          <a:p>
            <a:pPr algn="ctr"/>
            <a:r>
              <a:rPr lang="en-US" dirty="0"/>
              <a:t>cancer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B6C03C-0A48-413B-8047-6620968D31F9}"/>
              </a:ext>
            </a:extLst>
          </p:cNvPr>
          <p:cNvSpPr/>
          <p:nvPr/>
        </p:nvSpPr>
        <p:spPr>
          <a:xfrm>
            <a:off x="10484099" y="3474709"/>
            <a:ext cx="999067" cy="9990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04B602-BA7E-4633-9A20-A0D51E5EE87A}"/>
              </a:ext>
            </a:extLst>
          </p:cNvPr>
          <p:cNvSpPr txBox="1"/>
          <p:nvPr/>
        </p:nvSpPr>
        <p:spPr>
          <a:xfrm>
            <a:off x="10190941" y="3651076"/>
            <a:ext cx="15853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Ovarian </a:t>
            </a:r>
          </a:p>
          <a:p>
            <a:pPr algn="ctr"/>
            <a:r>
              <a:rPr lang="en-US" dirty="0"/>
              <a:t>cancer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7760B9-B008-4973-9510-E89909464B0C}"/>
              </a:ext>
            </a:extLst>
          </p:cNvPr>
          <p:cNvSpPr txBox="1">
            <a:spLocks/>
          </p:cNvSpPr>
          <p:nvPr/>
        </p:nvSpPr>
        <p:spPr>
          <a:xfrm>
            <a:off x="8003674" y="5091931"/>
            <a:ext cx="3237445" cy="145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biomarker can be present in many types of cancer. </a:t>
            </a:r>
          </a:p>
          <a:p>
            <a:pPr marL="0" indent="0" algn="ctr">
              <a:buNone/>
            </a:pP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if we use multiple proteins for diagnosis/prognosis?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85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BC840-8FD5-40E4-87D5-97656231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/>
              <a:t>Disease Biomarkers and Proteomics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1BF05-8762-43AB-90D0-2F2FE5850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176" y="1325563"/>
            <a:ext cx="5759824" cy="3120931"/>
          </a:xfrm>
        </p:spPr>
        <p:txBody>
          <a:bodyPr>
            <a:normAutofit/>
          </a:bodyPr>
          <a:lstStyle/>
          <a:p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one biomarker is not specifc to detect and track a certain disease, we could use multiple biomarkers to perform this task;</a:t>
            </a:r>
          </a:p>
          <a:p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creating a device that is able to keep track of multiple proteins is extremely difficult, and potentially very expensive;</a:t>
            </a:r>
          </a:p>
          <a:p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the main question is: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BE79DF-7450-4339-B86E-380D6D0751F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38" y="1030286"/>
            <a:ext cx="1213381" cy="12133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1218E-C7F9-4A21-B052-F31C866AB47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37686" y="1030285"/>
            <a:ext cx="1213381" cy="121338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4BB71F-F36D-44C6-8ADC-5F0FB741C841}"/>
              </a:ext>
            </a:extLst>
          </p:cNvPr>
          <p:cNvSpPr txBox="1">
            <a:spLocks/>
          </p:cNvSpPr>
          <p:nvPr/>
        </p:nvSpPr>
        <p:spPr>
          <a:xfrm>
            <a:off x="8646853" y="2979934"/>
            <a:ext cx="1575932" cy="359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Proteomics</a:t>
            </a:r>
          </a:p>
          <a:p>
            <a:pPr algn="just"/>
            <a:endParaRPr lang="en-US" sz="1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A65EA4-8BF7-42B0-8559-227A4DAD4EAB}"/>
              </a:ext>
            </a:extLst>
          </p:cNvPr>
          <p:cNvCxnSpPr>
            <a:stCxn id="14" idx="3"/>
            <a:endCxn id="15" idx="0"/>
          </p:cNvCxnSpPr>
          <p:nvPr/>
        </p:nvCxnSpPr>
        <p:spPr>
          <a:xfrm flipH="1">
            <a:off x="9434819" y="1636976"/>
            <a:ext cx="2867" cy="1342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CD6C00D-2BED-4B73-AD46-97BC8313C3D4}"/>
              </a:ext>
            </a:extLst>
          </p:cNvPr>
          <p:cNvSpPr txBox="1">
            <a:spLocks/>
          </p:cNvSpPr>
          <p:nvPr/>
        </p:nvSpPr>
        <p:spPr>
          <a:xfrm>
            <a:off x="8040162" y="670582"/>
            <a:ext cx="1575932" cy="359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A</a:t>
            </a:r>
          </a:p>
          <a:p>
            <a:pPr algn="just"/>
            <a:endParaRPr lang="en-US" sz="1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E746C09-558F-4D25-9C1F-7F487627AD89}"/>
              </a:ext>
            </a:extLst>
          </p:cNvPr>
          <p:cNvSpPr txBox="1">
            <a:spLocks/>
          </p:cNvSpPr>
          <p:nvPr/>
        </p:nvSpPr>
        <p:spPr>
          <a:xfrm>
            <a:off x="9277881" y="670582"/>
            <a:ext cx="1575932" cy="359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</a:t>
            </a:r>
          </a:p>
          <a:p>
            <a:pPr algn="just"/>
            <a:endParaRPr lang="en-US" sz="1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37AE60-1E6A-440C-B30C-C1F4D56217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" t="1920" r="43083" b="60835"/>
          <a:stretch/>
        </p:blipFill>
        <p:spPr>
          <a:xfrm>
            <a:off x="8982648" y="4614860"/>
            <a:ext cx="815716" cy="8507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B27068-C82E-4752-B412-EDEEF27F7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1645">
            <a:off x="7477858" y="4217135"/>
            <a:ext cx="921700" cy="9309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0BE5B8-80CD-4410-A94C-FB81A150E9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83" y="4279066"/>
            <a:ext cx="905051" cy="85074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03056E-3CE3-4453-8698-86DC0E65B3D4}"/>
              </a:ext>
            </a:extLst>
          </p:cNvPr>
          <p:cNvCxnSpPr/>
          <p:nvPr/>
        </p:nvCxnSpPr>
        <p:spPr>
          <a:xfrm flipH="1">
            <a:off x="8221438" y="3429000"/>
            <a:ext cx="719362" cy="71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80FACE-E0E0-4052-8E1D-9BA5FC1FE370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40368" y="3429153"/>
            <a:ext cx="719362" cy="71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8597B6-796E-4DE0-A046-57711F7BD258}"/>
              </a:ext>
            </a:extLst>
          </p:cNvPr>
          <p:cNvCxnSpPr>
            <a:cxnSpLocks/>
          </p:cNvCxnSpPr>
          <p:nvPr/>
        </p:nvCxnSpPr>
        <p:spPr>
          <a:xfrm>
            <a:off x="9390506" y="3468057"/>
            <a:ext cx="3" cy="811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124C3ED-CC05-49E9-AD55-F934FCD05B96}"/>
              </a:ext>
            </a:extLst>
          </p:cNvPr>
          <p:cNvSpPr txBox="1">
            <a:spLocks/>
          </p:cNvSpPr>
          <p:nvPr/>
        </p:nvSpPr>
        <p:spPr>
          <a:xfrm>
            <a:off x="7857020" y="5664895"/>
            <a:ext cx="2996793" cy="1038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Alterations at protein level can indicate differences between groups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A837BC-5F55-4DD9-9EFB-8091E5DCF071}"/>
              </a:ext>
            </a:extLst>
          </p:cNvPr>
          <p:cNvSpPr txBox="1"/>
          <p:nvPr/>
        </p:nvSpPr>
        <p:spPr>
          <a:xfrm flipH="1">
            <a:off x="1014466" y="4704440"/>
            <a:ext cx="5385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How can we measure multiple proteins at once and use this information for diagnosis/prognosis purposes while keeping it relatively fast, low-cost and accurate?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44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BC840-8FD5-40E4-87D5-97656231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/>
              <a:t>MALDI-TOF MS for protein profiling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1BF05-8762-43AB-90D0-2F2FE5850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175" y="1325563"/>
            <a:ext cx="11568953" cy="3120931"/>
          </a:xfrm>
        </p:spPr>
        <p:txBody>
          <a:bodyPr>
            <a:normAutofit/>
          </a:bodyPr>
          <a:lstStyle/>
          <a:p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 identification require sample preparation protocols that are time-consuming and expensive;</a:t>
            </a:r>
          </a:p>
          <a:p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MALDI-TOF MS we can use simple sample preparation protocols, that allows us to prepare hundreds of samples relatively faster and cheaper;</a:t>
            </a:r>
          </a:p>
          <a:p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 identification is not required since we will use the protein profile to train classification models for diagnosis/prognosis of diseases.</a:t>
            </a:r>
          </a:p>
          <a:p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Imagem 41">
            <a:extLst>
              <a:ext uri="{FF2B5EF4-FFF2-40B4-BE49-F238E27FC236}">
                <a16:creationId xmlns:a16="http://schemas.microsoft.com/office/drawing/2014/main" id="{5C190244-E1C3-4BED-998F-9FF2477F0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76"/>
          <a:stretch/>
        </p:blipFill>
        <p:spPr>
          <a:xfrm>
            <a:off x="286872" y="2886028"/>
            <a:ext cx="7143184" cy="3626381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4BBB88D-4655-448F-BE70-E39DB2212347}"/>
              </a:ext>
            </a:extLst>
          </p:cNvPr>
          <p:cNvSpPr txBox="1">
            <a:spLocks/>
          </p:cNvSpPr>
          <p:nvPr/>
        </p:nvSpPr>
        <p:spPr>
          <a:xfrm>
            <a:off x="7579657" y="3235047"/>
            <a:ext cx="3452489" cy="3120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spectrum obtained from MALDI-TOF MS does not provides us much information, but provide enough to train machine learning models;</a:t>
            </a:r>
          </a:p>
          <a:p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will learn the patters in the spectrum and differentiate groups based in this information.</a:t>
            </a:r>
          </a:p>
          <a:p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353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62F04-E764-41ED-90F5-C28657267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67" y="1253331"/>
            <a:ext cx="5469466" cy="4351338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is a subfield of artificial intelligence (AI) that focuses on the development of algorithms and models that enable computers to learn and make predictions or decisions without being explicitly programmed.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fundamental concept behind machine learning is to enable computers to learn from examples or experiences and improve their performance over time.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iteratively analyzing and processing the data, these algorithms can identify patterns, correlations, and underlying structures, and use this knowledge to make predictions or take actions on new, unseen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7E2D1-E38C-40ED-9ED5-F435F3E4E2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69"/>
          <a:stretch/>
        </p:blipFill>
        <p:spPr>
          <a:xfrm>
            <a:off x="6790265" y="1408392"/>
            <a:ext cx="3725335" cy="419627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8F84402-213C-4E98-9FE4-1BD5B4EBD4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What is machine learning?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36432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F84402-213C-4E98-9FE4-1BD5B4EBD4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What is machine learning?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0F70C1-785A-4039-BD99-A92688187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52"/>
          <a:stretch/>
        </p:blipFill>
        <p:spPr>
          <a:xfrm>
            <a:off x="0" y="1104041"/>
            <a:ext cx="7130561" cy="4649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CF13AC-A978-4599-8B89-DCEFE0A01FFC}"/>
              </a:ext>
            </a:extLst>
          </p:cNvPr>
          <p:cNvSpPr txBox="1"/>
          <p:nvPr/>
        </p:nvSpPr>
        <p:spPr>
          <a:xfrm>
            <a:off x="224757" y="5644920"/>
            <a:ext cx="51487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Raschka</a:t>
            </a:r>
            <a:r>
              <a:rPr lang="en-US" sz="1100" dirty="0"/>
              <a:t>, S. (2015). PCA in 3 steps. Retrieved on October 18, 2023, at 20:00, from </a:t>
            </a:r>
            <a:r>
              <a:rPr lang="en-US" sz="1100" dirty="0">
                <a:hlinkClick r:id="rId3"/>
              </a:rPr>
              <a:t>ttps://sebastianraschka.com/Articles/2015_pca_in_3_steps.html</a:t>
            </a:r>
            <a:endParaRPr lang="pt-BR" sz="11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BE1DBD0-AF91-4F02-87D0-092A8A3357EC}"/>
              </a:ext>
            </a:extLst>
          </p:cNvPr>
          <p:cNvSpPr txBox="1">
            <a:spLocks/>
          </p:cNvSpPr>
          <p:nvPr/>
        </p:nvSpPr>
        <p:spPr>
          <a:xfrm>
            <a:off x="6497777" y="1930582"/>
            <a:ext cx="54694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models: Linear Regression, Decision Trees, Support Vector Machines, Neural Networks, Random Forests, Gradient Boosting Machines, and many more.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of these models use different strategies to learn from data;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in simple terms, the look at the features and learn the patterns that are characteristics of each class.</a:t>
            </a:r>
          </a:p>
        </p:txBody>
      </p:sp>
    </p:spTree>
    <p:extLst>
      <p:ext uri="{BB962C8B-B14F-4D97-AF65-F5344CB8AC3E}">
        <p14:creationId xmlns:p14="http://schemas.microsoft.com/office/powerpoint/2010/main" val="956832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F84402-213C-4E98-9FE4-1BD5B4EBD4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Application of machine learning in MALDI-TOF data</a:t>
            </a:r>
            <a:endParaRPr lang="en-US" sz="36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FF77366-10EB-4642-ACF9-37D354EF0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534" y="1436211"/>
            <a:ext cx="5469466" cy="4824740"/>
          </a:xfrm>
        </p:spPr>
        <p:txBody>
          <a:bodyPr>
            <a:normAutofit/>
          </a:bodyPr>
          <a:lstStyle/>
          <a:p>
            <a:pPr algn="just"/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step is to create the features;</a:t>
            </a:r>
          </a:p>
          <a:p>
            <a:pPr algn="just"/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feature is considered a measurable property of characteristic of your data, in our case, the proteins;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since we don’t identify the proteins, all we have are peaks in certain mass/charge ratios that corresponds to proteins that we don’t know;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Then, we must process this data, performing corrections in the spectra, normalizing the intensities and separating what is noise and what is a protein peak.</a:t>
            </a:r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2D6911-41F3-4DA2-861B-C2E41200A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401" y="834392"/>
            <a:ext cx="2172003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77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F84402-213C-4E98-9FE4-1BD5B4EBD4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Application of machine learning in MALDI-TOF data</a:t>
            </a:r>
            <a:endParaRPr lang="en-US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3765EC-3FC0-487F-BD61-A253C5B83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" y="3776133"/>
            <a:ext cx="5306162" cy="2736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9BC7BD-999A-45FE-8C93-5A43B1BE7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797" y="3831638"/>
            <a:ext cx="5511737" cy="102352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0539A2-2127-40DF-AB33-8FC821395619}"/>
              </a:ext>
            </a:extLst>
          </p:cNvPr>
          <p:cNvCxnSpPr>
            <a:stCxn id="9" idx="0"/>
          </p:cNvCxnSpPr>
          <p:nvPr/>
        </p:nvCxnSpPr>
        <p:spPr>
          <a:xfrm>
            <a:off x="2788547" y="3776133"/>
            <a:ext cx="0" cy="567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B7736E-405E-4A7A-94F2-537AFD8EB239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441628" y="2292803"/>
            <a:ext cx="1789166" cy="28516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46D593-C25C-4ACB-8C95-D5AA3EDAFC3A}"/>
              </a:ext>
            </a:extLst>
          </p:cNvPr>
          <p:cNvCxnSpPr/>
          <p:nvPr/>
        </p:nvCxnSpPr>
        <p:spPr>
          <a:xfrm>
            <a:off x="9323771" y="5019040"/>
            <a:ext cx="0" cy="567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7D394D6-6145-40DF-A5C4-BA5AD1CF2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66" y="967240"/>
            <a:ext cx="5306162" cy="2736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E44104-6630-469B-893F-653E024C2BB4}"/>
              </a:ext>
            </a:extLst>
          </p:cNvPr>
          <p:cNvSpPr txBox="1"/>
          <p:nvPr/>
        </p:nvSpPr>
        <p:spPr>
          <a:xfrm>
            <a:off x="8490754" y="5591555"/>
            <a:ext cx="1666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Training models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F63E42-0465-4377-A78D-84D5ACF5EBA1}"/>
              </a:ext>
            </a:extLst>
          </p:cNvPr>
          <p:cNvSpPr/>
          <p:nvPr/>
        </p:nvSpPr>
        <p:spPr>
          <a:xfrm>
            <a:off x="7427742" y="1065908"/>
            <a:ext cx="3362178" cy="153883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B9EBDE-6385-4143-9CE0-618A1D505F03}"/>
              </a:ext>
            </a:extLst>
          </p:cNvPr>
          <p:cNvSpPr txBox="1"/>
          <p:nvPr/>
        </p:nvSpPr>
        <p:spPr>
          <a:xfrm>
            <a:off x="8112863" y="1360872"/>
            <a:ext cx="1991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Data processing</a:t>
            </a:r>
            <a:endParaRPr lang="en-US" sz="2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C8E538-E3DC-4912-BF10-FF75F64F8A7F}"/>
              </a:ext>
            </a:extLst>
          </p:cNvPr>
          <p:cNvCxnSpPr/>
          <p:nvPr/>
        </p:nvCxnSpPr>
        <p:spPr>
          <a:xfrm>
            <a:off x="9300665" y="2861733"/>
            <a:ext cx="0" cy="567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809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</TotalTime>
  <Words>1882</Words>
  <Application>Microsoft Office PowerPoint</Application>
  <PresentationFormat>Widescreen</PresentationFormat>
  <Paragraphs>124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Introduction to Machine Learning and Proteomics for Diagnosis and Prognosis of Diseases</vt:lpstr>
      <vt:lpstr>Disease Biomarkers and Proteomics</vt:lpstr>
      <vt:lpstr>Disease Biomarkers and Proteomics</vt:lpstr>
      <vt:lpstr>Disease Biomarkers and Proteomics</vt:lpstr>
      <vt:lpstr>MALDI-TOF MS for protein profiling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proteomics for diagnosis/prognosis and biomarker discovery</dc:title>
  <dc:creator>Lucas</dc:creator>
  <cp:lastModifiedBy>Lucas</cp:lastModifiedBy>
  <cp:revision>17</cp:revision>
  <dcterms:created xsi:type="dcterms:W3CDTF">2023-10-17T17:16:33Z</dcterms:created>
  <dcterms:modified xsi:type="dcterms:W3CDTF">2023-10-19T12:34:52Z</dcterms:modified>
</cp:coreProperties>
</file>